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03CFB61-C3F5-4C00-BE49-201EEAC2118D}"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C5CD988B-3524-4959-9842-F7D0FE17D43F}" type="slidenum">
              <a:rPr lang="en-US" smtClean="0"/>
              <a:t>‹#›</a:t>
            </a:fld>
            <a:endParaRPr lang="en-US"/>
          </a:p>
        </p:txBody>
      </p:sp>
    </p:spTree>
    <p:extLst>
      <p:ext uri="{BB962C8B-B14F-4D97-AF65-F5344CB8AC3E}">
        <p14:creationId xmlns:p14="http://schemas.microsoft.com/office/powerpoint/2010/main" val="1204194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03CFB61-C3F5-4C00-BE49-201EEAC2118D}"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D988B-3524-4959-9842-F7D0FE17D43F}" type="slidenum">
              <a:rPr lang="en-US" smtClean="0"/>
              <a:t>‹#›</a:t>
            </a:fld>
            <a:endParaRPr lang="en-US"/>
          </a:p>
        </p:txBody>
      </p:sp>
    </p:spTree>
    <p:extLst>
      <p:ext uri="{BB962C8B-B14F-4D97-AF65-F5344CB8AC3E}">
        <p14:creationId xmlns:p14="http://schemas.microsoft.com/office/powerpoint/2010/main" val="2825792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03CFB61-C3F5-4C00-BE49-201EEAC2118D}"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D988B-3524-4959-9842-F7D0FE17D43F}" type="slidenum">
              <a:rPr lang="en-US" smtClean="0"/>
              <a:t>‹#›</a:t>
            </a:fld>
            <a:endParaRPr lang="en-US"/>
          </a:p>
        </p:txBody>
      </p:sp>
    </p:spTree>
    <p:extLst>
      <p:ext uri="{BB962C8B-B14F-4D97-AF65-F5344CB8AC3E}">
        <p14:creationId xmlns:p14="http://schemas.microsoft.com/office/powerpoint/2010/main" val="1557646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03CFB61-C3F5-4C00-BE49-201EEAC2118D}"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D988B-3524-4959-9842-F7D0FE17D43F}" type="slidenum">
              <a:rPr lang="en-US" smtClean="0"/>
              <a:t>‹#›</a:t>
            </a:fld>
            <a:endParaRPr lang="en-US"/>
          </a:p>
        </p:txBody>
      </p:sp>
    </p:spTree>
    <p:extLst>
      <p:ext uri="{BB962C8B-B14F-4D97-AF65-F5344CB8AC3E}">
        <p14:creationId xmlns:p14="http://schemas.microsoft.com/office/powerpoint/2010/main" val="3430437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103CFB61-C3F5-4C00-BE49-201EEAC2118D}" type="datetimeFigureOut">
              <a:rPr lang="en-US" smtClean="0"/>
              <a:t>1/27/2016</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C5CD988B-3524-4959-9842-F7D0FE17D43F}" type="slidenum">
              <a:rPr lang="en-US" smtClean="0"/>
              <a:t>‹#›</a:t>
            </a:fld>
            <a:endParaRPr lang="en-US"/>
          </a:p>
        </p:txBody>
      </p:sp>
    </p:spTree>
    <p:extLst>
      <p:ext uri="{BB962C8B-B14F-4D97-AF65-F5344CB8AC3E}">
        <p14:creationId xmlns:p14="http://schemas.microsoft.com/office/powerpoint/2010/main" val="629731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03CFB61-C3F5-4C00-BE49-201EEAC2118D}"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CD988B-3524-4959-9842-F7D0FE17D43F}" type="slidenum">
              <a:rPr lang="en-US" smtClean="0"/>
              <a:t>‹#›</a:t>
            </a:fld>
            <a:endParaRPr lang="en-US"/>
          </a:p>
        </p:txBody>
      </p:sp>
    </p:spTree>
    <p:extLst>
      <p:ext uri="{BB962C8B-B14F-4D97-AF65-F5344CB8AC3E}">
        <p14:creationId xmlns:p14="http://schemas.microsoft.com/office/powerpoint/2010/main" val="2176514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03CFB61-C3F5-4C00-BE49-201EEAC2118D}" type="datetimeFigureOut">
              <a:rPr lang="en-US" smtClean="0"/>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CD988B-3524-4959-9842-F7D0FE17D43F}" type="slidenum">
              <a:rPr lang="en-US" smtClean="0"/>
              <a:t>‹#›</a:t>
            </a:fld>
            <a:endParaRPr lang="en-US"/>
          </a:p>
        </p:txBody>
      </p:sp>
    </p:spTree>
    <p:extLst>
      <p:ext uri="{BB962C8B-B14F-4D97-AF65-F5344CB8AC3E}">
        <p14:creationId xmlns:p14="http://schemas.microsoft.com/office/powerpoint/2010/main" val="3258600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03CFB61-C3F5-4C00-BE49-201EEAC2118D}" type="datetimeFigureOut">
              <a:rPr lang="en-US" smtClean="0"/>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CD988B-3524-4959-9842-F7D0FE17D43F}" type="slidenum">
              <a:rPr lang="en-US" smtClean="0"/>
              <a:t>‹#›</a:t>
            </a:fld>
            <a:endParaRPr lang="en-US"/>
          </a:p>
        </p:txBody>
      </p:sp>
    </p:spTree>
    <p:extLst>
      <p:ext uri="{BB962C8B-B14F-4D97-AF65-F5344CB8AC3E}">
        <p14:creationId xmlns:p14="http://schemas.microsoft.com/office/powerpoint/2010/main" val="2014634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3CFB61-C3F5-4C00-BE49-201EEAC2118D}" type="datetimeFigureOut">
              <a:rPr lang="en-US" smtClean="0"/>
              <a:t>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CD988B-3524-4959-9842-F7D0FE17D43F}" type="slidenum">
              <a:rPr lang="en-US" smtClean="0"/>
              <a:t>‹#›</a:t>
            </a:fld>
            <a:endParaRPr lang="en-US"/>
          </a:p>
        </p:txBody>
      </p:sp>
    </p:spTree>
    <p:extLst>
      <p:ext uri="{BB962C8B-B14F-4D97-AF65-F5344CB8AC3E}">
        <p14:creationId xmlns:p14="http://schemas.microsoft.com/office/powerpoint/2010/main" val="242943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3CFB61-C3F5-4C00-BE49-201EEAC2118D}"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C5CD988B-3524-4959-9842-F7D0FE17D43F}" type="slidenum">
              <a:rPr lang="en-US" smtClean="0"/>
              <a:t>‹#›</a:t>
            </a:fld>
            <a:endParaRPr lang="en-US"/>
          </a:p>
        </p:txBody>
      </p:sp>
    </p:spTree>
    <p:extLst>
      <p:ext uri="{BB962C8B-B14F-4D97-AF65-F5344CB8AC3E}">
        <p14:creationId xmlns:p14="http://schemas.microsoft.com/office/powerpoint/2010/main" val="1671393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3CFB61-C3F5-4C00-BE49-201EEAC2118D}" type="datetimeFigureOut">
              <a:rPr lang="en-US" smtClean="0"/>
              <a:t>1/27/2016</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C5CD988B-3524-4959-9842-F7D0FE17D43F}" type="slidenum">
              <a:rPr lang="en-US" smtClean="0"/>
              <a:t>‹#›</a:t>
            </a:fld>
            <a:endParaRPr lang="en-US"/>
          </a:p>
        </p:txBody>
      </p:sp>
    </p:spTree>
    <p:extLst>
      <p:ext uri="{BB962C8B-B14F-4D97-AF65-F5344CB8AC3E}">
        <p14:creationId xmlns:p14="http://schemas.microsoft.com/office/powerpoint/2010/main" val="4012988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103CFB61-C3F5-4C00-BE49-201EEAC2118D}" type="datetimeFigureOut">
              <a:rPr lang="en-US" smtClean="0"/>
              <a:t>1/27/2016</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C5CD988B-3524-4959-9842-F7D0FE17D43F}" type="slidenum">
              <a:rPr lang="en-US" smtClean="0"/>
              <a:t>‹#›</a:t>
            </a:fld>
            <a:endParaRPr lang="en-US"/>
          </a:p>
        </p:txBody>
      </p:sp>
    </p:spTree>
    <p:extLst>
      <p:ext uri="{BB962C8B-B14F-4D97-AF65-F5344CB8AC3E}">
        <p14:creationId xmlns:p14="http://schemas.microsoft.com/office/powerpoint/2010/main" val="26767566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Emancipation Proclamation - 1863</a:t>
            </a:r>
            <a:endParaRPr lang="en-US" dirty="0"/>
          </a:p>
        </p:txBody>
      </p:sp>
      <p:sp>
        <p:nvSpPr>
          <p:cNvPr id="3" name="Subtitle 2"/>
          <p:cNvSpPr>
            <a:spLocks noGrp="1"/>
          </p:cNvSpPr>
          <p:nvPr>
            <p:ph type="subTitle" idx="1"/>
          </p:nvPr>
        </p:nvSpPr>
        <p:spPr/>
        <p:txBody>
          <a:bodyPr/>
          <a:lstStyle/>
          <a:p>
            <a:r>
              <a:rPr lang="en-US" dirty="0" smtClean="0"/>
              <a:t>Abraham Lincoln Redefines the Goals of the Union</a:t>
            </a:r>
            <a:endParaRPr lang="en-US" dirty="0"/>
          </a:p>
        </p:txBody>
      </p:sp>
    </p:spTree>
    <p:extLst>
      <p:ext uri="{BB962C8B-B14F-4D97-AF65-F5344CB8AC3E}">
        <p14:creationId xmlns:p14="http://schemas.microsoft.com/office/powerpoint/2010/main" val="2179998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men who signed the Emancipation</a:t>
            </a:r>
            <a:endParaRPr lang="en-US" dirty="0"/>
          </a:p>
        </p:txBody>
      </p:sp>
      <p:sp>
        <p:nvSpPr>
          <p:cNvPr id="6" name="Text Placeholder 5"/>
          <p:cNvSpPr>
            <a:spLocks noGrp="1"/>
          </p:cNvSpPr>
          <p:nvPr>
            <p:ph type="body" idx="1"/>
          </p:nvPr>
        </p:nvSpPr>
        <p:spPr/>
        <p:txBody>
          <a:bodyPr/>
          <a:lstStyle/>
          <a:p>
            <a:r>
              <a:rPr lang="en-US" dirty="0" smtClean="0"/>
              <a:t>William Seward – Secretary of State	</a:t>
            </a:r>
            <a:endParaRPr lang="en-US" dirty="0"/>
          </a:p>
        </p:txBody>
      </p:sp>
      <p:pic>
        <p:nvPicPr>
          <p:cNvPr id="10" name="Content Placeholder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163431" y="2743200"/>
            <a:ext cx="2916651" cy="3292475"/>
          </a:xfrm>
        </p:spPr>
      </p:pic>
      <p:sp>
        <p:nvSpPr>
          <p:cNvPr id="8" name="Text Placeholder 7"/>
          <p:cNvSpPr>
            <a:spLocks noGrp="1"/>
          </p:cNvSpPr>
          <p:nvPr>
            <p:ph type="body" sz="quarter" idx="3"/>
          </p:nvPr>
        </p:nvSpPr>
        <p:spPr/>
        <p:txBody>
          <a:bodyPr/>
          <a:lstStyle/>
          <a:p>
            <a:r>
              <a:rPr lang="en-US" dirty="0" smtClean="0"/>
              <a:t>Abraham Lincoln – US President</a:t>
            </a:r>
            <a:endParaRPr lang="en-US" dirty="0"/>
          </a:p>
        </p:txBody>
      </p:sp>
      <p:pic>
        <p:nvPicPr>
          <p:cNvPr id="11" name="Content Placeholder 10"/>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099048" y="2743199"/>
            <a:ext cx="4928648" cy="3292475"/>
          </a:xfrm>
        </p:spPr>
      </p:pic>
    </p:spTree>
    <p:extLst>
      <p:ext uri="{BB962C8B-B14F-4D97-AF65-F5344CB8AC3E}">
        <p14:creationId xmlns:p14="http://schemas.microsoft.com/office/powerpoint/2010/main" val="1232412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Results of the Emancipation Proclamation – January 1, 1863</a:t>
            </a:r>
            <a:endParaRPr lang="en-US" dirty="0"/>
          </a:p>
        </p:txBody>
      </p:sp>
      <p:sp>
        <p:nvSpPr>
          <p:cNvPr id="8" name="Content Placeholder 7"/>
          <p:cNvSpPr>
            <a:spLocks noGrp="1"/>
          </p:cNvSpPr>
          <p:nvPr>
            <p:ph idx="1"/>
          </p:nvPr>
        </p:nvSpPr>
        <p:spPr/>
        <p:txBody>
          <a:bodyPr>
            <a:normAutofit lnSpcReduction="10000"/>
          </a:bodyPr>
          <a:lstStyle/>
          <a:p>
            <a:r>
              <a:rPr lang="en-US" dirty="0" smtClean="0"/>
              <a:t>First, the goal of the Union was changed, in order to emancipate the slaves. </a:t>
            </a:r>
          </a:p>
          <a:p>
            <a:endParaRPr lang="en-US" dirty="0"/>
          </a:p>
          <a:p>
            <a:r>
              <a:rPr lang="en-US" dirty="0" smtClean="0"/>
              <a:t>Even Union soldiers who did not support abolitionism valued the Emancipation Proclamation was a way to punish rebellious Southerners. </a:t>
            </a:r>
          </a:p>
          <a:p>
            <a:endParaRPr lang="en-US" dirty="0"/>
          </a:p>
          <a:p>
            <a:r>
              <a:rPr lang="en-US" dirty="0" smtClean="0"/>
              <a:t>To Lincoln, emancipating slaves satisfied two goals: it hurt the Confederacy by denying them their labor supply – slaves could now run away.  In addition, by inviting the enslaved to serve in the Union Army and Navy, he strengthened his own military. </a:t>
            </a:r>
          </a:p>
          <a:p>
            <a:r>
              <a:rPr lang="en-US" dirty="0" smtClean="0"/>
              <a:t>Perhaps most importantly, this: both England and France abhorred slavery.  They were very unlikely to support a war in the name of preserving slavery in the Confederacy.  In this sense, Lincoln prevented the South from gaining an ally.</a:t>
            </a:r>
            <a:endParaRPr lang="en-US" dirty="0"/>
          </a:p>
        </p:txBody>
      </p:sp>
    </p:spTree>
    <p:extLst>
      <p:ext uri="{BB962C8B-B14F-4D97-AF65-F5344CB8AC3E}">
        <p14:creationId xmlns:p14="http://schemas.microsoft.com/office/powerpoint/2010/main" val="3307932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September 22</a:t>
            </a:r>
            <a:r>
              <a:rPr lang="en-US" baseline="30000" dirty="0" smtClean="0"/>
              <a:t>nd</a:t>
            </a:r>
            <a:r>
              <a:rPr lang="en-US" dirty="0" smtClean="0"/>
              <a:t>, 1862</a:t>
            </a:r>
            <a:endParaRPr lang="en-US" dirty="0"/>
          </a:p>
        </p:txBody>
      </p:sp>
      <p:sp>
        <p:nvSpPr>
          <p:cNvPr id="3" name="Content Placeholder 2"/>
          <p:cNvSpPr>
            <a:spLocks noGrp="1"/>
          </p:cNvSpPr>
          <p:nvPr>
            <p:ph sz="half" idx="1"/>
          </p:nvPr>
        </p:nvSpPr>
        <p:spPr>
          <a:xfrm>
            <a:off x="1069848" y="1993900"/>
            <a:ext cx="5889752" cy="4178300"/>
          </a:xfrm>
        </p:spPr>
        <p:txBody>
          <a:bodyPr>
            <a:normAutofit fontScale="92500" lnSpcReduction="20000"/>
          </a:bodyPr>
          <a:lstStyle/>
          <a:p>
            <a:r>
              <a:rPr lang="en-US" dirty="0" smtClean="0"/>
              <a:t>The Emancipation Proclamation was originally issued on September 22, 1862.</a:t>
            </a:r>
          </a:p>
          <a:p>
            <a:endParaRPr lang="en-US" dirty="0"/>
          </a:p>
          <a:p>
            <a:r>
              <a:rPr lang="en-US" dirty="0" smtClean="0"/>
              <a:t>Lincoln understood that his ability to ban slavery was limited by his role as the commander-in-chief of the United States Military.  </a:t>
            </a:r>
          </a:p>
          <a:p>
            <a:endParaRPr lang="en-US" dirty="0"/>
          </a:p>
          <a:p>
            <a:r>
              <a:rPr lang="en-US" dirty="0" smtClean="0"/>
              <a:t>He waited for a victory over the Confederacy to issue the order, mostly because he did not wish to appear desperate.  </a:t>
            </a:r>
          </a:p>
          <a:p>
            <a:endParaRPr lang="en-US" dirty="0"/>
          </a:p>
          <a:p>
            <a:r>
              <a:rPr lang="en-US" dirty="0" smtClean="0"/>
              <a:t>Lincoln did not want to appear to be calling for a violent slave uprising, either.  The Emancipation Proclamation was a military measure only.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35813" y="694566"/>
            <a:ext cx="4354290" cy="5477633"/>
          </a:xfrm>
        </p:spPr>
      </p:pic>
    </p:spTree>
    <p:extLst>
      <p:ext uri="{BB962C8B-B14F-4D97-AF65-F5344CB8AC3E}">
        <p14:creationId xmlns:p14="http://schemas.microsoft.com/office/powerpoint/2010/main" val="4109759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Battle of Antietam</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28119" y="1727199"/>
            <a:ext cx="7649281" cy="4302721"/>
          </a:xfrm>
        </p:spPr>
      </p:pic>
    </p:spTree>
    <p:extLst>
      <p:ext uri="{BB962C8B-B14F-4D97-AF65-F5344CB8AC3E}">
        <p14:creationId xmlns:p14="http://schemas.microsoft.com/office/powerpoint/2010/main" val="910876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Lincoln’s Emancipation Proclamation</a:t>
            </a:r>
            <a:endParaRPr lang="en-US" dirty="0"/>
          </a:p>
        </p:txBody>
      </p:sp>
      <p:sp>
        <p:nvSpPr>
          <p:cNvPr id="4" name="Content Placeholder 3"/>
          <p:cNvSpPr>
            <a:spLocks noGrp="1"/>
          </p:cNvSpPr>
          <p:nvPr>
            <p:ph sz="half" idx="1"/>
          </p:nvPr>
        </p:nvSpPr>
        <p:spPr/>
        <p:txBody>
          <a:bodyPr/>
          <a:lstStyle/>
          <a:p>
            <a:pPr marL="0" indent="0">
              <a:buNone/>
            </a:pPr>
            <a:r>
              <a:rPr lang="en-US" dirty="0" smtClean="0"/>
              <a:t>Abraham Lincoln’ s Emancipation Proclamation only applies to areas in the Confederacy which were in active rebellion against the authority of the United States.  Where there was no rebellion, the executive order did not apply.  </a:t>
            </a:r>
          </a:p>
          <a:p>
            <a:pPr marL="0" indent="0">
              <a:buNone/>
            </a:pPr>
            <a:r>
              <a:rPr lang="en-US" dirty="0" smtClean="0"/>
              <a:t>Lincoln carefully enumerated the places where there was no rebellion actively taking place.   Where there was no rebellion, slavery persisted.  This included the border states, which stayed in the Union. </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824728" y="2056392"/>
            <a:ext cx="5365019" cy="3963408"/>
          </a:xfrm>
        </p:spPr>
      </p:pic>
    </p:spTree>
    <p:extLst>
      <p:ext uri="{BB962C8B-B14F-4D97-AF65-F5344CB8AC3E}">
        <p14:creationId xmlns:p14="http://schemas.microsoft.com/office/powerpoint/2010/main" val="496200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Lincoln’s Justification of the Order</a:t>
            </a:r>
            <a:endParaRPr lang="en-US" dirty="0"/>
          </a:p>
        </p:txBody>
      </p:sp>
      <p:sp>
        <p:nvSpPr>
          <p:cNvPr id="3" name="Content Placeholder 2"/>
          <p:cNvSpPr>
            <a:spLocks noGrp="1"/>
          </p:cNvSpPr>
          <p:nvPr>
            <p:ph sz="half" idx="1"/>
          </p:nvPr>
        </p:nvSpPr>
        <p:spPr/>
        <p:txBody>
          <a:bodyPr>
            <a:normAutofit lnSpcReduction="10000"/>
          </a:bodyPr>
          <a:lstStyle/>
          <a:p>
            <a:pPr marL="0" indent="0">
              <a:buNone/>
            </a:pPr>
            <a:r>
              <a:rPr lang="en-US" dirty="0" smtClean="0"/>
              <a:t>Lincoln stated in his speech that his power to emancipate the slaves came </a:t>
            </a:r>
            <a:r>
              <a:rPr lang="en-US" i="1" u="sng" dirty="0" smtClean="0"/>
              <a:t>“by </a:t>
            </a:r>
            <a:r>
              <a:rPr lang="en-US" i="1" u="sng" dirty="0"/>
              <a:t>virtue of the power in me vested as Commander-in-Chief, of the Army and Navy of the United States in time of actual armed rebellion against the authority and government of the United States, and as a fit and necessary war measure for suppressing said </a:t>
            </a:r>
            <a:r>
              <a:rPr lang="en-US" i="1" u="sng" dirty="0" smtClean="0"/>
              <a:t>rebellion</a:t>
            </a:r>
            <a:r>
              <a:rPr lang="en-US" dirty="0" smtClean="0"/>
              <a:t>.” </a:t>
            </a:r>
            <a:endParaRPr lang="en-US" dirty="0"/>
          </a:p>
          <a:p>
            <a:pPr marL="0" indent="0">
              <a:buNone/>
            </a:pPr>
            <a:r>
              <a:rPr lang="en-US" dirty="0" smtClean="0"/>
              <a:t>Indeed, Lincoln was so concerned that his executive order would not be upheld, that he fought hard to pass the 13</a:t>
            </a:r>
            <a:r>
              <a:rPr lang="en-US" baseline="30000" dirty="0" smtClean="0"/>
              <a:t>th</a:t>
            </a:r>
            <a:r>
              <a:rPr lang="en-US" dirty="0" smtClean="0"/>
              <a:t> Amendment to the Constitution before the end of the war.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951598" y="1700632"/>
            <a:ext cx="3424302" cy="4471568"/>
          </a:xfrm>
        </p:spPr>
      </p:pic>
    </p:spTree>
    <p:extLst>
      <p:ext uri="{BB962C8B-B14F-4D97-AF65-F5344CB8AC3E}">
        <p14:creationId xmlns:p14="http://schemas.microsoft.com/office/powerpoint/2010/main" val="1783112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were the Slaves not Freed?</a:t>
            </a:r>
            <a:endParaRPr lang="en-US" dirty="0"/>
          </a:p>
        </p:txBody>
      </p:sp>
      <p:sp>
        <p:nvSpPr>
          <p:cNvPr id="3" name="Content Placeholder 2"/>
          <p:cNvSpPr>
            <a:spLocks noGrp="1"/>
          </p:cNvSpPr>
          <p:nvPr>
            <p:ph sz="half" idx="1"/>
          </p:nvPr>
        </p:nvSpPr>
        <p:spPr/>
        <p:txBody>
          <a:bodyPr/>
          <a:lstStyle/>
          <a:p>
            <a:r>
              <a:rPr lang="en-US" dirty="0" smtClean="0"/>
              <a:t>Parts of Virginia where the rebellion was already put down. </a:t>
            </a:r>
          </a:p>
          <a:p>
            <a:endParaRPr lang="en-US" dirty="0"/>
          </a:p>
          <a:p>
            <a:r>
              <a:rPr lang="en-US" dirty="0" smtClean="0"/>
              <a:t>Parts of Louisiana near the city of New Orleans and along the Mississippi River. </a:t>
            </a:r>
          </a:p>
          <a:p>
            <a:endParaRPr lang="en-US" dirty="0"/>
          </a:p>
          <a:p>
            <a:r>
              <a:rPr lang="en-US" dirty="0" smtClean="0"/>
              <a:t>Tennessee – the entire state is neglected from the list.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099048" y="1679651"/>
            <a:ext cx="4686300" cy="4624791"/>
          </a:xfrm>
        </p:spPr>
      </p:pic>
    </p:spTree>
    <p:extLst>
      <p:ext uri="{BB962C8B-B14F-4D97-AF65-F5344CB8AC3E}">
        <p14:creationId xmlns:p14="http://schemas.microsoft.com/office/powerpoint/2010/main" val="3036261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Slavery in Hampton Roads Continues</a:t>
            </a:r>
            <a:endParaRPr lang="en-US" dirty="0"/>
          </a:p>
        </p:txBody>
      </p:sp>
      <p:sp>
        <p:nvSpPr>
          <p:cNvPr id="3" name="Content Placeholder 2"/>
          <p:cNvSpPr>
            <a:spLocks noGrp="1"/>
          </p:cNvSpPr>
          <p:nvPr>
            <p:ph sz="half" idx="1"/>
          </p:nvPr>
        </p:nvSpPr>
        <p:spPr>
          <a:xfrm>
            <a:off x="1069848" y="2093976"/>
            <a:ext cx="4754880" cy="3977640"/>
          </a:xfrm>
        </p:spPr>
        <p:txBody>
          <a:bodyPr>
            <a:normAutofit lnSpcReduction="10000"/>
          </a:bodyPr>
          <a:lstStyle/>
          <a:p>
            <a:pPr marL="0" indent="0">
              <a:buNone/>
            </a:pPr>
            <a:r>
              <a:rPr lang="en-US" dirty="0" smtClean="0"/>
              <a:t>Abraham Lincoln specifically excluded the Hampton Roads region from his list of areas where slaves would be freed.  </a:t>
            </a:r>
          </a:p>
          <a:p>
            <a:pPr marL="0" indent="0">
              <a:buNone/>
            </a:pPr>
            <a:r>
              <a:rPr lang="en-US" dirty="0" smtClean="0"/>
              <a:t>Our region, included this places: </a:t>
            </a:r>
          </a:p>
          <a:p>
            <a:r>
              <a:rPr lang="en-US" dirty="0" smtClean="0"/>
              <a:t>Elizabeth City County (Hampton)</a:t>
            </a:r>
          </a:p>
          <a:p>
            <a:r>
              <a:rPr lang="en-US" dirty="0" smtClean="0"/>
              <a:t>Norfolk, VA</a:t>
            </a:r>
          </a:p>
          <a:p>
            <a:r>
              <a:rPr lang="en-US" dirty="0" smtClean="0"/>
              <a:t>Portsmouth, VA</a:t>
            </a:r>
          </a:p>
          <a:p>
            <a:r>
              <a:rPr lang="en-US" dirty="0" smtClean="0"/>
              <a:t>Princess Ann County </a:t>
            </a:r>
          </a:p>
          <a:p>
            <a:pPr marL="0" indent="0">
              <a:buNone/>
            </a:pPr>
            <a:r>
              <a:rPr lang="en-US" dirty="0" smtClean="0"/>
              <a:t>Lincoln misspelled Princess Anne County, which today is our fair city: Virginia Beach, VA.</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903571" y="1828800"/>
            <a:ext cx="5828396" cy="4343400"/>
          </a:xfrm>
        </p:spPr>
      </p:pic>
    </p:spTree>
    <p:extLst>
      <p:ext uri="{BB962C8B-B14F-4D97-AF65-F5344CB8AC3E}">
        <p14:creationId xmlns:p14="http://schemas.microsoft.com/office/powerpoint/2010/main" val="1120598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Lincoln’s Advice to the Freedmen</a:t>
            </a:r>
            <a:endParaRPr lang="en-US" dirty="0"/>
          </a:p>
        </p:txBody>
      </p:sp>
      <p:sp>
        <p:nvSpPr>
          <p:cNvPr id="3" name="Content Placeholder 2"/>
          <p:cNvSpPr>
            <a:spLocks noGrp="1"/>
          </p:cNvSpPr>
          <p:nvPr>
            <p:ph sz="half" idx="1"/>
          </p:nvPr>
        </p:nvSpPr>
        <p:spPr>
          <a:xfrm>
            <a:off x="288735" y="2054542"/>
            <a:ext cx="4754880" cy="3977640"/>
          </a:xfrm>
        </p:spPr>
        <p:txBody>
          <a:bodyPr>
            <a:normAutofit lnSpcReduction="10000"/>
          </a:bodyPr>
          <a:lstStyle/>
          <a:p>
            <a:r>
              <a:rPr lang="en-US" dirty="0" smtClean="0"/>
              <a:t>“And </a:t>
            </a:r>
            <a:r>
              <a:rPr lang="en-US" dirty="0"/>
              <a:t>I hereby enjoin upon the people so declared to be free to abstain from all violence, unless in necessary </a:t>
            </a:r>
            <a:r>
              <a:rPr lang="en-US" dirty="0" smtClean="0"/>
              <a:t>self-defense; </a:t>
            </a:r>
            <a:r>
              <a:rPr lang="en-US" dirty="0"/>
              <a:t>and I recommend to them that, in all cases when allowed, they labor faithfully for reasonable wages</a:t>
            </a:r>
            <a:r>
              <a:rPr lang="en-US" dirty="0" smtClean="0"/>
              <a:t>.”</a:t>
            </a:r>
            <a:endParaRPr lang="en-US" dirty="0"/>
          </a:p>
          <a:p>
            <a:r>
              <a:rPr lang="en-US" dirty="0" smtClean="0"/>
              <a:t>“And </a:t>
            </a:r>
            <a:r>
              <a:rPr lang="en-US" dirty="0"/>
              <a:t>I further declare and make known, that such persons of suitable condition, will be received into the armed service of the United States to garrison forts, positions, stations, and other places, and to man vessels of all sorts in said service</a:t>
            </a:r>
            <a:r>
              <a:rPr lang="en-US" dirty="0" smtClean="0"/>
              <a:t>.”</a:t>
            </a:r>
            <a:endParaRPr lang="en-US" dirty="0"/>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43615" y="1825625"/>
            <a:ext cx="5844085" cy="4664075"/>
          </a:xfrm>
        </p:spPr>
      </p:pic>
    </p:spTree>
    <p:extLst>
      <p:ext uri="{BB962C8B-B14F-4D97-AF65-F5344CB8AC3E}">
        <p14:creationId xmlns:p14="http://schemas.microsoft.com/office/powerpoint/2010/main" val="3615320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January 1</a:t>
            </a:r>
            <a:r>
              <a:rPr lang="en-US" baseline="30000" dirty="0" smtClean="0"/>
              <a:t>st</a:t>
            </a:r>
            <a:r>
              <a:rPr lang="en-US" dirty="0" smtClean="0"/>
              <a:t>, 1863</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5273" r="5273"/>
          <a:stretch>
            <a:fillRect/>
          </a:stretch>
        </p:blipFill>
        <p:spPr/>
      </p:pic>
      <p:sp>
        <p:nvSpPr>
          <p:cNvPr id="7" name="Text Placeholder 6"/>
          <p:cNvSpPr>
            <a:spLocks noGrp="1"/>
          </p:cNvSpPr>
          <p:nvPr>
            <p:ph type="body" sz="half" idx="2"/>
          </p:nvPr>
        </p:nvSpPr>
        <p:spPr>
          <a:xfrm>
            <a:off x="8549640" y="2423160"/>
            <a:ext cx="3312160" cy="3647440"/>
          </a:xfrm>
        </p:spPr>
        <p:txBody>
          <a:bodyPr>
            <a:normAutofit/>
          </a:bodyPr>
          <a:lstStyle/>
          <a:p>
            <a:r>
              <a:rPr lang="en-US" sz="1600" dirty="0" smtClean="0"/>
              <a:t>Although it was issued in the autumn of 1862 after the Battle of Antietam, Lincoln did not put the Emancipation Proclamation into effect until over one hundred days had passed. </a:t>
            </a:r>
          </a:p>
          <a:p>
            <a:r>
              <a:rPr lang="en-US" sz="1600" dirty="0" smtClean="0"/>
              <a:t>This was to give the Confederate States actively in rebellion against the Union the opportunity to reconsider – and to consider the consequences of the continued war effort. </a:t>
            </a:r>
            <a:endParaRPr lang="en-US" sz="1600" dirty="0"/>
          </a:p>
        </p:txBody>
      </p:sp>
    </p:spTree>
    <p:extLst>
      <p:ext uri="{BB962C8B-B14F-4D97-AF65-F5344CB8AC3E}">
        <p14:creationId xmlns:p14="http://schemas.microsoft.com/office/powerpoint/2010/main" val="25109055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TM03090434[[fn=Wood Type]]</Template>
  <TotalTime>45</TotalTime>
  <Words>711</Words>
  <Application>Microsoft Office PowerPoint</Application>
  <PresentationFormat>Widescreen</PresentationFormat>
  <Paragraphs>47</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Rockwell</vt:lpstr>
      <vt:lpstr>Rockwell Condensed</vt:lpstr>
      <vt:lpstr>Wingdings</vt:lpstr>
      <vt:lpstr>Wood Type</vt:lpstr>
      <vt:lpstr>The Emancipation Proclamation - 1863</vt:lpstr>
      <vt:lpstr>September 22nd, 1862</vt:lpstr>
      <vt:lpstr>The Battle of Antietam</vt:lpstr>
      <vt:lpstr>Lincoln’s Emancipation Proclamation</vt:lpstr>
      <vt:lpstr>Lincoln’s Justification of the Order</vt:lpstr>
      <vt:lpstr>Where were the Slaves not Freed?</vt:lpstr>
      <vt:lpstr>Slavery in Hampton Roads Continues</vt:lpstr>
      <vt:lpstr>Lincoln’s Advice to the Freedmen</vt:lpstr>
      <vt:lpstr>January 1st, 1863</vt:lpstr>
      <vt:lpstr>The men who signed the Emancipation</vt:lpstr>
      <vt:lpstr>Results of the Emancipation Proclamation – January 1, 1863</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Emancipation Proclamation - 1863</dc:title>
  <dc:creator>Adam Henry</dc:creator>
  <cp:lastModifiedBy>Adam Henry</cp:lastModifiedBy>
  <cp:revision>6</cp:revision>
  <dcterms:created xsi:type="dcterms:W3CDTF">2016-01-27T14:35:09Z</dcterms:created>
  <dcterms:modified xsi:type="dcterms:W3CDTF">2016-01-27T15:21:08Z</dcterms:modified>
</cp:coreProperties>
</file>